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78" r:id="rId4"/>
    <p:sldId id="292" r:id="rId5"/>
    <p:sldId id="279" r:id="rId6"/>
    <p:sldId id="293" r:id="rId7"/>
    <p:sldId id="281" r:id="rId8"/>
    <p:sldId id="283" r:id="rId9"/>
    <p:sldId id="285" r:id="rId10"/>
    <p:sldId id="289" r:id="rId11"/>
    <p:sldId id="290" r:id="rId12"/>
    <p:sldId id="288" r:id="rId13"/>
    <p:sldId id="287" r:id="rId14"/>
    <p:sldId id="286" r:id="rId15"/>
    <p:sldId id="302" r:id="rId16"/>
    <p:sldId id="301" r:id="rId17"/>
    <p:sldId id="300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900igr.net/datai/pedagogika/Priznaki-uchitelja/0001-002-Priznaki-uchitelj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16" y="29058"/>
            <a:ext cx="9342744" cy="68289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03648" y="1700808"/>
            <a:ext cx="684076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latin typeface="Comic Sans MS" pitchFamily="66" charset="0"/>
              </a:rPr>
              <a:t>Методы снижения </a:t>
            </a:r>
            <a:r>
              <a:rPr lang="ru-RU" sz="4400" b="1" dirty="0" err="1" smtClean="0">
                <a:latin typeface="Comic Sans MS" pitchFamily="66" charset="0"/>
              </a:rPr>
              <a:t>голосо</a:t>
            </a:r>
            <a:r>
              <a:rPr lang="ru-RU" sz="4400" b="1" dirty="0" smtClean="0">
                <a:latin typeface="Comic Sans MS" pitchFamily="66" charset="0"/>
              </a:rPr>
              <a:t> – речевой нагрузки педагогов</a:t>
            </a:r>
            <a:endParaRPr lang="ru-RU" sz="4400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03106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900igr.net/datai/pedagogika/Priznaki-uchitelja/0001-002-Priznaki-uchitelj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16" y="29058"/>
            <a:ext cx="9342744" cy="68289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5536" y="548680"/>
            <a:ext cx="813690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Comic Sans MS" pitchFamily="66" charset="0"/>
              </a:rPr>
              <a:t>Характеристики профессионального </a:t>
            </a:r>
            <a:r>
              <a:rPr lang="ru-RU" sz="2400" b="1" dirty="0" smtClean="0">
                <a:latin typeface="Comic Sans MS" pitchFamily="66" charset="0"/>
              </a:rPr>
              <a:t>голоса педагога</a:t>
            </a:r>
            <a:r>
              <a:rPr lang="ru-RU" sz="2400" dirty="0" smtClean="0">
                <a:latin typeface="Comic Sans MS" pitchFamily="66" charset="0"/>
              </a:rPr>
              <a:t>:</a:t>
            </a:r>
          </a:p>
          <a:p>
            <a:r>
              <a:rPr lang="ru-RU" sz="2400" dirty="0" smtClean="0">
                <a:latin typeface="Comic Sans MS" pitchFamily="66" charset="0"/>
              </a:rPr>
              <a:t>• </a:t>
            </a:r>
            <a:r>
              <a:rPr lang="ru-RU" sz="2400" dirty="0">
                <a:latin typeface="Comic Sans MS" pitchFamily="66" charset="0"/>
              </a:rPr>
              <a:t>достаточный уровень громкости;</a:t>
            </a:r>
          </a:p>
          <a:p>
            <a:r>
              <a:rPr lang="ru-RU" sz="2400" dirty="0">
                <a:latin typeface="Comic Sans MS" pitchFamily="66" charset="0"/>
              </a:rPr>
              <a:t>• большая устойчивость и способность выдерживать длительную </a:t>
            </a:r>
            <a:r>
              <a:rPr lang="ru-RU" sz="2400" b="1" dirty="0">
                <a:latin typeface="Comic Sans MS" pitchFamily="66" charset="0"/>
              </a:rPr>
              <a:t>нагрузку</a:t>
            </a:r>
            <a:r>
              <a:rPr lang="ru-RU" sz="2400" dirty="0">
                <a:latin typeface="Comic Sans MS" pitchFamily="66" charset="0"/>
              </a:rPr>
              <a:t>;</a:t>
            </a:r>
          </a:p>
          <a:p>
            <a:r>
              <a:rPr lang="ru-RU" sz="2400" dirty="0">
                <a:latin typeface="Comic Sans MS" pitchFamily="66" charset="0"/>
              </a:rPr>
              <a:t>• широкий динамический диапазон;</a:t>
            </a:r>
          </a:p>
          <a:p>
            <a:r>
              <a:rPr lang="ru-RU" sz="2400" dirty="0">
                <a:latin typeface="Comic Sans MS" pitchFamily="66" charset="0"/>
              </a:rPr>
              <a:t>• разнообразие тембра;</a:t>
            </a:r>
          </a:p>
          <a:p>
            <a:r>
              <a:rPr lang="ru-RU" sz="2400" dirty="0">
                <a:latin typeface="Comic Sans MS" pitchFamily="66" charset="0"/>
              </a:rPr>
              <a:t>• благозвучность;</a:t>
            </a:r>
          </a:p>
          <a:p>
            <a:r>
              <a:rPr lang="ru-RU" sz="2400" dirty="0">
                <a:latin typeface="Comic Sans MS" pitchFamily="66" charset="0"/>
              </a:rPr>
              <a:t>• </a:t>
            </a:r>
            <a:r>
              <a:rPr lang="ru-RU" sz="2400" dirty="0" err="1">
                <a:latin typeface="Comic Sans MS" pitchFamily="66" charset="0"/>
              </a:rPr>
              <a:t>полетность</a:t>
            </a:r>
            <a:r>
              <a:rPr lang="ru-RU" sz="2400" dirty="0">
                <a:latin typeface="Comic Sans MS" pitchFamily="66" charset="0"/>
              </a:rPr>
              <a:t>;</a:t>
            </a:r>
          </a:p>
          <a:p>
            <a:r>
              <a:rPr lang="ru-RU" sz="2400" dirty="0">
                <a:latin typeface="Comic Sans MS" pitchFamily="66" charset="0"/>
              </a:rPr>
              <a:t>• </a:t>
            </a:r>
            <a:r>
              <a:rPr lang="ru-RU" sz="2400" dirty="0" err="1">
                <a:latin typeface="Comic Sans MS" pitchFamily="66" charset="0"/>
              </a:rPr>
              <a:t>суггестивность</a:t>
            </a:r>
            <a:r>
              <a:rPr lang="ru-RU" sz="2400" dirty="0">
                <a:latin typeface="Comic Sans MS" pitchFamily="66" charset="0"/>
              </a:rPr>
              <a:t>;</a:t>
            </a:r>
          </a:p>
          <a:p>
            <a:r>
              <a:rPr lang="ru-RU" sz="2400" dirty="0">
                <a:latin typeface="Comic Sans MS" pitchFamily="66" charset="0"/>
              </a:rPr>
              <a:t>• адаптивность к профессиональным ситуациям;</a:t>
            </a:r>
          </a:p>
          <a:p>
            <a:r>
              <a:rPr lang="ru-RU" sz="2400" dirty="0">
                <a:latin typeface="Comic Sans MS" pitchFamily="66" charset="0"/>
              </a:rPr>
              <a:t>• гибкость и выносливость.</a:t>
            </a:r>
          </a:p>
        </p:txBody>
      </p:sp>
    </p:spTree>
    <p:extLst>
      <p:ext uri="{BB962C8B-B14F-4D97-AF65-F5344CB8AC3E}">
        <p14:creationId xmlns="" xmlns:p14="http://schemas.microsoft.com/office/powerpoint/2010/main" val="792334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900igr.net/datai/pedagogika/Priznaki-uchitelja/0001-002-Priznaki-uchitelj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16" y="29058"/>
            <a:ext cx="9342744" cy="68289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7544" y="692696"/>
            <a:ext cx="8424936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Comic Sans MS" pitchFamily="66" charset="0"/>
              </a:rPr>
              <a:t>Факторы, оказывающие неблагоприятное влияние на голос педагога:</a:t>
            </a:r>
          </a:p>
          <a:p>
            <a:r>
              <a:rPr lang="ru-RU" sz="2000" b="1" dirty="0" smtClean="0">
                <a:latin typeface="Comic Sans MS" pitchFamily="66" charset="0"/>
              </a:rPr>
              <a:t>• </a:t>
            </a:r>
            <a:r>
              <a:rPr lang="ru-RU" sz="2000" b="1" dirty="0">
                <a:latin typeface="Comic Sans MS" pitchFamily="66" charset="0"/>
              </a:rPr>
              <a:t>большое количество воспитанников в группе;</a:t>
            </a:r>
          </a:p>
          <a:p>
            <a:r>
              <a:rPr lang="ru-RU" sz="2000" b="1" dirty="0">
                <a:latin typeface="Comic Sans MS" pitchFamily="66" charset="0"/>
              </a:rPr>
              <a:t>• постоянные гул и шум, создаваемые детьми;</a:t>
            </a:r>
          </a:p>
          <a:p>
            <a:r>
              <a:rPr lang="ru-RU" sz="2000" b="1" dirty="0">
                <a:latin typeface="Comic Sans MS" pitchFamily="66" charset="0"/>
              </a:rPr>
              <a:t>• большое количество занятий;</a:t>
            </a:r>
          </a:p>
          <a:p>
            <a:r>
              <a:rPr lang="ru-RU" sz="2000" b="1" dirty="0">
                <a:latin typeface="Comic Sans MS" pitchFamily="66" charset="0"/>
              </a:rPr>
              <a:t>• поочередное пребывание то в помещении, то на воздухе;</a:t>
            </a:r>
          </a:p>
          <a:p>
            <a:r>
              <a:rPr lang="ru-RU" sz="2000" b="1" dirty="0">
                <a:latin typeface="Comic Sans MS" pitchFamily="66" charset="0"/>
              </a:rPr>
              <a:t>• жесткий режим дня;</a:t>
            </a:r>
          </a:p>
          <a:p>
            <a:r>
              <a:rPr lang="ru-RU" sz="2000" b="1" dirty="0">
                <a:latin typeface="Comic Sans MS" pitchFamily="66" charset="0"/>
              </a:rPr>
              <a:t>• отсутствие возможности проводить релаксационные упражнения в течение рабочей смены;</a:t>
            </a:r>
          </a:p>
          <a:p>
            <a:r>
              <a:rPr lang="ru-RU" sz="2000" b="1" dirty="0">
                <a:latin typeface="Comic Sans MS" pitchFamily="66" charset="0"/>
              </a:rPr>
              <a:t>• хронические эмоциональные перегрузки;</a:t>
            </a:r>
          </a:p>
          <a:p>
            <a:r>
              <a:rPr lang="ru-RU" sz="2000" b="1" dirty="0">
                <a:latin typeface="Comic Sans MS" pitchFamily="66" charset="0"/>
              </a:rPr>
              <a:t>• </a:t>
            </a:r>
            <a:r>
              <a:rPr lang="ru-RU" sz="2000" b="1" dirty="0" err="1">
                <a:latin typeface="Comic Sans MS" pitchFamily="66" charset="0"/>
              </a:rPr>
              <a:t>стрессогенность</a:t>
            </a:r>
            <a:r>
              <a:rPr lang="ru-RU" sz="2000" b="1" dirty="0">
                <a:latin typeface="Comic Sans MS" pitchFamily="66" charset="0"/>
              </a:rPr>
              <a:t> </a:t>
            </a:r>
            <a:r>
              <a:rPr lang="ru-RU" sz="2000" b="1" dirty="0" err="1">
                <a:latin typeface="Comic Sans MS" pitchFamily="66" charset="0"/>
              </a:rPr>
              <a:t>воспитательно</a:t>
            </a:r>
            <a:r>
              <a:rPr lang="ru-RU" sz="2000" b="1" dirty="0">
                <a:latin typeface="Comic Sans MS" pitchFamily="66" charset="0"/>
              </a:rPr>
              <a:t>-образовательной среды.</a:t>
            </a:r>
          </a:p>
          <a:p>
            <a:r>
              <a:rPr lang="ru-RU" sz="2000" b="1" dirty="0">
                <a:latin typeface="Comic Sans MS" pitchFamily="66" charset="0"/>
              </a:rPr>
              <a:t>Эти и другие факторы не только негативно влияют на </a:t>
            </a:r>
            <a:r>
              <a:rPr lang="ru-RU" sz="2000" b="1" dirty="0" err="1">
                <a:latin typeface="Comic Sans MS" pitchFamily="66" charset="0"/>
              </a:rPr>
              <a:t>голосо</a:t>
            </a:r>
            <a:r>
              <a:rPr lang="ru-RU" sz="2000" b="1" dirty="0">
                <a:latin typeface="Comic Sans MS" pitchFamily="66" charset="0"/>
              </a:rPr>
              <a:t>-речевую систему воспитателей, но и сказываются на психологическом климате группы, а значит, на формировании взаимоотношений педагога с детьми и воспитанников друг с </a:t>
            </a:r>
            <a:r>
              <a:rPr lang="ru-RU" sz="2000" b="1" dirty="0" smtClean="0">
                <a:latin typeface="Comic Sans MS" pitchFamily="66" charset="0"/>
              </a:rPr>
              <a:t>другом. Использование </a:t>
            </a:r>
            <a:r>
              <a:rPr lang="ru-RU" sz="2000" b="1" dirty="0">
                <a:latin typeface="Comic Sans MS" pitchFamily="66" charset="0"/>
              </a:rPr>
              <a:t>общепедагогических и специальных методов и приемов, направленных на сохранение и укрепление голоса, минимизацию голосовой нагрузки в течение рабочего дня, — залог успешной деятельности педагога. </a:t>
            </a:r>
          </a:p>
        </p:txBody>
      </p:sp>
    </p:spTree>
    <p:extLst>
      <p:ext uri="{BB962C8B-B14F-4D97-AF65-F5344CB8AC3E}">
        <p14:creationId xmlns="" xmlns:p14="http://schemas.microsoft.com/office/powerpoint/2010/main" val="57568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900igr.net/datai/pedagogika/Priznaki-uchitelja/0001-002-Priznaki-uchitelj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16" y="29058"/>
            <a:ext cx="9342744" cy="68289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www.fortmacconnect.ca/wp-content/uploads/2013/09/calming-schoo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412775"/>
            <a:ext cx="6615964" cy="49100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27584" y="908719"/>
            <a:ext cx="6768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Comic Sans MS" pitchFamily="66" charset="0"/>
              </a:rPr>
              <a:t>Прием детей в группу</a:t>
            </a:r>
            <a:endParaRPr lang="ru-RU" sz="2400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32591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900igr.net/datai/pedagogika/Priznaki-uchitelja/0001-002-Priznaki-uchitelj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16" y="29058"/>
            <a:ext cx="9342744" cy="68289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9552" y="836712"/>
            <a:ext cx="806489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u="sng" dirty="0">
                <a:latin typeface="Comic Sans MS" pitchFamily="66" charset="0"/>
              </a:rPr>
              <a:t>Прием детей в группу</a:t>
            </a:r>
          </a:p>
          <a:p>
            <a:r>
              <a:rPr lang="ru-RU" sz="2400" b="1" dirty="0">
                <a:latin typeface="Comic Sans MS" pitchFamily="66" charset="0"/>
              </a:rPr>
              <a:t>Для снижения </a:t>
            </a:r>
            <a:r>
              <a:rPr lang="ru-RU" sz="2400" b="1" dirty="0" err="1">
                <a:latin typeface="Comic Sans MS" pitchFamily="66" charset="0"/>
              </a:rPr>
              <a:t>голосо</a:t>
            </a:r>
            <a:r>
              <a:rPr lang="ru-RU" sz="2400" b="1" dirty="0">
                <a:latin typeface="Comic Sans MS" pitchFamily="66" charset="0"/>
              </a:rPr>
              <a:t>-речевой и психоэмоциональной нагрузки при приеме детей:</a:t>
            </a:r>
          </a:p>
          <a:p>
            <a:r>
              <a:rPr lang="ru-RU" sz="2400" b="1" dirty="0">
                <a:latin typeface="Comic Sans MS" pitchFamily="66" charset="0"/>
              </a:rPr>
              <a:t>• размещайте на стендах группы памятки для родителей о том, как нужно готовить детей к детскому саду после выходных или болезни, как успокоить плачущего ребенка;</a:t>
            </a:r>
          </a:p>
          <a:p>
            <a:r>
              <a:rPr lang="ru-RU" sz="2400" b="1" dirty="0">
                <a:latin typeface="Comic Sans MS" pitchFamily="66" charset="0"/>
              </a:rPr>
              <a:t>• используйте отвлекающие игры типа </a:t>
            </a:r>
            <a:r>
              <a:rPr lang="ru-RU" sz="2400" b="1" i="1" dirty="0">
                <a:latin typeface="Comic Sans MS" pitchFamily="66" charset="0"/>
              </a:rPr>
              <a:t>«Зайка, зайка убегает, маму на работу провожает»</a:t>
            </a:r>
            <a:r>
              <a:rPr lang="ru-RU" sz="2400" b="1" dirty="0">
                <a:latin typeface="Comic Sans MS" pitchFamily="66" charset="0"/>
              </a:rPr>
              <a:t>;</a:t>
            </a:r>
          </a:p>
          <a:p>
            <a:r>
              <a:rPr lang="ru-RU" sz="2400" b="1" dirty="0">
                <a:latin typeface="Comic Sans MS" pitchFamily="66" charset="0"/>
              </a:rPr>
              <a:t>• разговаривайте с родителями негромко, используя </a:t>
            </a:r>
            <a:r>
              <a:rPr lang="ru-RU" sz="2400" b="1" dirty="0" err="1">
                <a:latin typeface="Comic Sans MS" pitchFamily="66" charset="0"/>
              </a:rPr>
              <a:t>суггестивность</a:t>
            </a:r>
            <a:r>
              <a:rPr lang="ru-RU" sz="2400" b="1" dirty="0">
                <a:latin typeface="Comic Sans MS" pitchFamily="66" charset="0"/>
              </a:rPr>
              <a:t> голоса и создавая положительный эмоциональный фон для общения.</a:t>
            </a:r>
          </a:p>
        </p:txBody>
      </p:sp>
    </p:spTree>
    <p:extLst>
      <p:ext uri="{BB962C8B-B14F-4D97-AF65-F5344CB8AC3E}">
        <p14:creationId xmlns="" xmlns:p14="http://schemas.microsoft.com/office/powerpoint/2010/main" val="57568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900igr.net/datai/pedagogika/Priznaki-uchitelja/0001-002-Priznaki-uchitelj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16" y="29058"/>
            <a:ext cx="9342744" cy="68289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im2-tub-ru.yandex.net/i?id=c63577c954ab7016466f5303dc838c7c&amp;n=33&amp;h=215&amp;w=32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69900"/>
            <a:ext cx="3600400" cy="23965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ttp://dist.co1858.ru/pluginfile.php/4715/mod_forum/post/356/cf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932078"/>
            <a:ext cx="3609301" cy="27069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http://www.infovoronezh.ru/images/News/483946481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6599" y="1033353"/>
            <a:ext cx="4315258" cy="286964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http://sevnews.info/____userfiles/kasha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971080"/>
            <a:ext cx="2952328" cy="25383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259632" y="836712"/>
            <a:ext cx="35157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Comic Sans MS" pitchFamily="66" charset="0"/>
              </a:rPr>
              <a:t>Первая половина дня</a:t>
            </a:r>
            <a:endParaRPr lang="ru-RU" sz="2400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90904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900igr.net/datai/pedagogika/Priznaki-uchitelja/0001-002-Priznaki-uchitelj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16" y="29058"/>
            <a:ext cx="9342744" cy="68289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5536" y="548680"/>
            <a:ext cx="874846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>
                <a:latin typeface="Comic Sans MS" pitchFamily="66" charset="0"/>
              </a:rPr>
              <a:t>Первая половина дня</a:t>
            </a:r>
          </a:p>
          <a:p>
            <a:r>
              <a:rPr lang="ru-RU" b="1" dirty="0">
                <a:latin typeface="Comic Sans MS" pitchFamily="66" charset="0"/>
              </a:rPr>
              <a:t>Занятия с детьми носят преимущественно игровой характер. Допускается организация деятельности дошкольников не только за столами, но и на ковре, стоя, сидя, лежа. Место занятий в </a:t>
            </a:r>
            <a:r>
              <a:rPr lang="ru-RU" b="1" dirty="0" smtClean="0">
                <a:latin typeface="Comic Sans MS" pitchFamily="66" charset="0"/>
              </a:rPr>
              <a:t>режиме, </a:t>
            </a:r>
            <a:r>
              <a:rPr lang="ru-RU" b="1" dirty="0">
                <a:latin typeface="Comic Sans MS" pitchFamily="66" charset="0"/>
              </a:rPr>
              <a:t>их длительность четко определены, предусматривается смена детской деятельности.</a:t>
            </a:r>
          </a:p>
          <a:p>
            <a:r>
              <a:rPr lang="ru-RU" b="1" dirty="0">
                <a:latin typeface="Comic Sans MS" pitchFamily="66" charset="0"/>
              </a:rPr>
              <a:t>Со сменой вида деятельности меняется и </a:t>
            </a:r>
            <a:r>
              <a:rPr lang="ru-RU" b="1" dirty="0" err="1">
                <a:latin typeface="Comic Sans MS" pitchFamily="66" charset="0"/>
              </a:rPr>
              <a:t>голосо</a:t>
            </a:r>
            <a:r>
              <a:rPr lang="ru-RU" b="1" dirty="0">
                <a:latin typeface="Comic Sans MS" pitchFamily="66" charset="0"/>
              </a:rPr>
              <a:t>-речевая нагрузка воспитателя.</a:t>
            </a:r>
          </a:p>
          <a:p>
            <a:r>
              <a:rPr lang="ru-RU" b="1" dirty="0">
                <a:latin typeface="Comic Sans MS" pitchFamily="66" charset="0"/>
              </a:rPr>
              <a:t>При реализации коммуникативной функции речи для </a:t>
            </a:r>
            <a:r>
              <a:rPr lang="ru-RU" b="1" dirty="0" smtClean="0">
                <a:latin typeface="Comic Sans MS" pitchFamily="66" charset="0"/>
              </a:rPr>
              <a:t>педагога </a:t>
            </a:r>
            <a:r>
              <a:rPr lang="ru-RU" b="1" dirty="0">
                <a:latin typeface="Comic Sans MS" pitchFamily="66" charset="0"/>
              </a:rPr>
              <a:t>большое значение имеет владение невербальными средствами общения, особенно с детьми младшего дошкольного возраста. Для них гораздо большую эмоциональную нагрузку несет интонация взрослого, его взгляд, улыбка, жест, чем слова.</a:t>
            </a:r>
          </a:p>
          <a:p>
            <a:r>
              <a:rPr lang="ru-RU" b="1" dirty="0">
                <a:latin typeface="Comic Sans MS" pitchFamily="66" charset="0"/>
              </a:rPr>
              <a:t>Применение чрезмерно громкой речи и переход на крик на занятиях недопустимы, т. к. это не только не организует детей, но и создает неблагоприятный эмоциональный фон, что снижает усвоение дошкольниками программного материала. Вместе с тем форсирование, повышение воспитателем голоса, приводит к его перенапряжению и срыву, а следовательно, к риску возникновения профессиональных заболеваний голосового аппарата.</a:t>
            </a:r>
          </a:p>
        </p:txBody>
      </p:sp>
    </p:spTree>
    <p:extLst>
      <p:ext uri="{BB962C8B-B14F-4D97-AF65-F5344CB8AC3E}">
        <p14:creationId xmlns="" xmlns:p14="http://schemas.microsoft.com/office/powerpoint/2010/main" val="57568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900igr.net/datai/pedagogika/Priznaki-uchitelja/0001-002-Priznaki-uchitelj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16" y="29058"/>
            <a:ext cx="9342744" cy="68289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3528" y="548680"/>
            <a:ext cx="882047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>
                <a:latin typeface="Comic Sans MS" pitchFamily="66" charset="0"/>
              </a:rPr>
              <a:t>Для снижения </a:t>
            </a:r>
            <a:r>
              <a:rPr lang="ru-RU" b="1" u="sng" dirty="0" err="1">
                <a:latin typeface="Comic Sans MS" pitchFamily="66" charset="0"/>
              </a:rPr>
              <a:t>голосо</a:t>
            </a:r>
            <a:r>
              <a:rPr lang="ru-RU" b="1" u="sng" dirty="0">
                <a:latin typeface="Comic Sans MS" pitchFamily="66" charset="0"/>
              </a:rPr>
              <a:t>-речевой нагрузки на занятиях:</a:t>
            </a:r>
          </a:p>
          <a:p>
            <a:r>
              <a:rPr lang="ru-RU" b="1" dirty="0">
                <a:latin typeface="Comic Sans MS" pitchFamily="66" charset="0"/>
              </a:rPr>
              <a:t>• создайте знаковую систему общения с детьми в группе, придумайте совместно с ними сигналы (</a:t>
            </a:r>
            <a:r>
              <a:rPr lang="ru-RU" b="1" u="sng" dirty="0">
                <a:latin typeface="Comic Sans MS" pitchFamily="66" charset="0"/>
              </a:rPr>
              <a:t>например</a:t>
            </a:r>
            <a:r>
              <a:rPr lang="ru-RU" b="1" dirty="0">
                <a:latin typeface="Comic Sans MS" pitchFamily="66" charset="0"/>
              </a:rPr>
              <a:t>: если зазвенит колокольчик — садимся за столики; если воспитатель взял фонарик — бежим на ковер, начинается физкультминутка и др.);</a:t>
            </a:r>
          </a:p>
          <a:p>
            <a:r>
              <a:rPr lang="ru-RU" b="1" dirty="0">
                <a:latin typeface="Comic Sans MS" pitchFamily="66" charset="0"/>
              </a:rPr>
              <a:t>• используйте </a:t>
            </a:r>
            <a:r>
              <a:rPr lang="ru-RU" b="1" dirty="0" smtClean="0">
                <a:latin typeface="Comic Sans MS" pitchFamily="66" charset="0"/>
              </a:rPr>
              <a:t>подобранный </a:t>
            </a:r>
            <a:r>
              <a:rPr lang="ru-RU" b="1" dirty="0">
                <a:latin typeface="Comic Sans MS" pitchFamily="66" charset="0"/>
              </a:rPr>
              <a:t>с учетом возрастных и индивидуальных особенностей дошкольников дидактический материал, который вызовет у них интерес и организует их деятельность;</a:t>
            </a:r>
          </a:p>
          <a:p>
            <a:r>
              <a:rPr lang="ru-RU" b="1" dirty="0">
                <a:latin typeface="Comic Sans MS" pitchFamily="66" charset="0"/>
              </a:rPr>
              <a:t>• постепенно понижайте силу голоса и применяйте пантомимические и другие средства при возникновении в группе шумных </a:t>
            </a:r>
            <a:r>
              <a:rPr lang="ru-RU" b="1" dirty="0" smtClean="0">
                <a:latin typeface="Comic Sans MS" pitchFamily="66" charset="0"/>
              </a:rPr>
              <a:t>ситуаций;</a:t>
            </a:r>
            <a:endParaRPr lang="ru-RU" b="1" dirty="0">
              <a:latin typeface="Comic Sans MS" pitchFamily="66" charset="0"/>
            </a:endParaRPr>
          </a:p>
          <a:p>
            <a:r>
              <a:rPr lang="ru-RU" b="1" dirty="0" smtClean="0">
                <a:latin typeface="Comic Sans MS" pitchFamily="66" charset="0"/>
              </a:rPr>
              <a:t>• </a:t>
            </a:r>
            <a:r>
              <a:rPr lang="ru-RU" b="1" dirty="0">
                <a:latin typeface="Comic Sans MS" pitchFamily="66" charset="0"/>
              </a:rPr>
              <a:t>назначайте наиболее активных воспитанников своими помощниками, дежурными, которые помогут организовать уборку игрушек, подготовить группу к занятию, </a:t>
            </a:r>
            <a:r>
              <a:rPr lang="ru-RU" b="1" dirty="0" smtClean="0">
                <a:latin typeface="Comic Sans MS" pitchFamily="66" charset="0"/>
              </a:rPr>
              <a:t>выполняют </a:t>
            </a:r>
            <a:r>
              <a:rPr lang="ru-RU" b="1" dirty="0">
                <a:latin typeface="Comic Sans MS" pitchFamily="66" charset="0"/>
              </a:rPr>
              <a:t>простые поручения;</a:t>
            </a:r>
          </a:p>
          <a:p>
            <a:r>
              <a:rPr lang="ru-RU" b="1" dirty="0">
                <a:latin typeface="Comic Sans MS" pitchFamily="66" charset="0"/>
              </a:rPr>
              <a:t>• включайте на занятиях фрагменты мультфильмов, видеоролики с компьютерными героями, произносящими определенные инструкции, фонограммы голосов дикторов.</a:t>
            </a:r>
          </a:p>
          <a:p>
            <a:r>
              <a:rPr lang="ru-RU" b="1" dirty="0" smtClean="0">
                <a:latin typeface="Comic Sans MS" pitchFamily="66" charset="0"/>
              </a:rPr>
              <a:t>Но </a:t>
            </a:r>
            <a:r>
              <a:rPr lang="ru-RU" b="1" dirty="0">
                <a:latin typeface="Comic Sans MS" pitchFamily="66" charset="0"/>
              </a:rPr>
              <a:t>не увлекайтесь использованием технических средств на занятиях. Помните, что только живое слово педагога может передать детям все краски, яркость и выразительность русского литературного языка.</a:t>
            </a:r>
          </a:p>
        </p:txBody>
      </p:sp>
    </p:spTree>
    <p:extLst>
      <p:ext uri="{BB962C8B-B14F-4D97-AF65-F5344CB8AC3E}">
        <p14:creationId xmlns="" xmlns:p14="http://schemas.microsoft.com/office/powerpoint/2010/main" val="57568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900igr.net/datai/pedagogika/Priznaki-uchitelja/0001-002-Priznaki-uchitelj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16" y="29058"/>
            <a:ext cx="9342744" cy="68289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5536" y="548680"/>
            <a:ext cx="8280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Comic Sans MS" pitchFamily="66" charset="0"/>
              </a:rPr>
              <a:t>Сбор детей на прогулку и сама прогулка — важные режимные моменты. </a:t>
            </a:r>
          </a:p>
        </p:txBody>
      </p:sp>
      <p:pic>
        <p:nvPicPr>
          <p:cNvPr id="11266" name="Picture 2" descr="http://ds95.ucoz.ru/_nw/1/7335934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340892"/>
            <a:ext cx="3596095" cy="269707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://img.espicture.ru/16/detskie-kartinki-deti--na-progulke-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551" y="1340892"/>
            <a:ext cx="3435916" cy="287753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http://planetadetstva.net/wp-content/uploads/2014/02/Cikl-razvlechenij-po-formirovaniju-u-detej-navykov-samoobsluzhivanija-i-kulturno-gigienicheskih-navykov-640x47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443529"/>
            <a:ext cx="3337769" cy="249289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57568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900igr.net/datai/pedagogika/Priznaki-uchitelja/0001-002-Priznaki-uchitelj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16" y="29058"/>
            <a:ext cx="9342744" cy="68289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3528" y="620688"/>
            <a:ext cx="864096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>
                <a:latin typeface="Comic Sans MS" pitchFamily="66" charset="0"/>
              </a:rPr>
              <a:t>В качестве способов снижения </a:t>
            </a:r>
            <a:r>
              <a:rPr lang="ru-RU" sz="2000" b="1" u="sng" dirty="0" err="1">
                <a:latin typeface="Comic Sans MS" pitchFamily="66" charset="0"/>
              </a:rPr>
              <a:t>голосо</a:t>
            </a:r>
            <a:r>
              <a:rPr lang="ru-RU" sz="2000" b="1" u="sng" dirty="0">
                <a:latin typeface="Comic Sans MS" pitchFamily="66" charset="0"/>
              </a:rPr>
              <a:t>-речевого напряжения на прогулках можно предложить </a:t>
            </a:r>
            <a:endParaRPr lang="ru-RU" sz="2000" b="1" u="sng" dirty="0" smtClean="0">
              <a:latin typeface="Comic Sans MS" pitchFamily="66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ru-RU" sz="2000" b="1" dirty="0" smtClean="0">
                <a:latin typeface="Comic Sans MS" pitchFamily="66" charset="0"/>
              </a:rPr>
              <a:t>выполнение </a:t>
            </a:r>
            <a:r>
              <a:rPr lang="ru-RU" sz="2000" b="1" dirty="0">
                <a:latin typeface="Comic Sans MS" pitchFamily="66" charset="0"/>
              </a:rPr>
              <a:t>особых упражнений, координирующих дыхание, фонацию и артикуляцию, </a:t>
            </a:r>
            <a:endParaRPr lang="ru-RU" sz="2000" b="1" dirty="0" smtClean="0">
              <a:latin typeface="Comic Sans MS" pitchFamily="66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ru-RU" sz="2000" b="1" dirty="0" smtClean="0">
                <a:latin typeface="Comic Sans MS" pitchFamily="66" charset="0"/>
              </a:rPr>
              <a:t>а </a:t>
            </a:r>
            <a:r>
              <a:rPr lang="ru-RU" sz="2000" b="1" dirty="0">
                <a:latin typeface="Comic Sans MS" pitchFamily="66" charset="0"/>
              </a:rPr>
              <a:t>также специальную подготовку детей к прогулкам, в т. ч. выработку системы жестов и знаков. Например, предложите воспитанникам представить, что воспитатель — это регулировщик. Когда он поднимает правую руку вверх — надо подойти к нему; когда поднимает обе руки вверх — построиться парами и идти в группу; когда разводит прямые руки в стороны — можно самостоятельно поиграть на площадке и т. д. </a:t>
            </a:r>
            <a:endParaRPr lang="ru-RU" sz="2000" b="1" dirty="0" smtClean="0">
              <a:latin typeface="Comic Sans MS" pitchFamily="66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ru-RU" sz="2000" b="1" dirty="0" smtClean="0">
                <a:latin typeface="Comic Sans MS" pitchFamily="66" charset="0"/>
              </a:rPr>
              <a:t>Для </a:t>
            </a:r>
            <a:r>
              <a:rPr lang="ru-RU" sz="2000" b="1" dirty="0">
                <a:latin typeface="Comic Sans MS" pitchFamily="66" charset="0"/>
              </a:rPr>
              <a:t>быстрого построения воспитанников парами используйте игры </a:t>
            </a:r>
            <a:r>
              <a:rPr lang="ru-RU" sz="2000" b="1" i="1" dirty="0">
                <a:latin typeface="Comic Sans MS" pitchFamily="66" charset="0"/>
              </a:rPr>
              <a:t>«Ручеек»</a:t>
            </a:r>
            <a:r>
              <a:rPr lang="ru-RU" sz="2000" b="1" dirty="0">
                <a:latin typeface="Comic Sans MS" pitchFamily="66" charset="0"/>
              </a:rPr>
              <a:t> или </a:t>
            </a:r>
            <a:r>
              <a:rPr lang="ru-RU" sz="2000" b="1" i="1" dirty="0">
                <a:latin typeface="Comic Sans MS" pitchFamily="66" charset="0"/>
              </a:rPr>
              <a:t>«Золотые ворота</a:t>
            </a:r>
            <a:r>
              <a:rPr lang="ru-RU" sz="2000" b="1" i="1" dirty="0" smtClean="0">
                <a:latin typeface="Comic Sans MS" pitchFamily="66" charset="0"/>
              </a:rPr>
              <a:t>»</a:t>
            </a:r>
            <a:r>
              <a:rPr lang="ru-RU" sz="2000" b="1" dirty="0" smtClean="0">
                <a:latin typeface="Comic Sans MS" pitchFamily="66" charset="0"/>
              </a:rPr>
              <a:t>.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000" b="1" u="sng" dirty="0">
                <a:latin typeface="Comic Sans MS" pitchFamily="66" charset="0"/>
              </a:rPr>
              <a:t>Чем интереснее проводятся прогулки для детей, чем лучше организована их деятельность, тем меньше психофизиологическая нагрузка воспитателя и тем реже ему приходится повышать голос.</a:t>
            </a:r>
          </a:p>
          <a:p>
            <a:pPr marL="342900" indent="-342900">
              <a:buFont typeface="Wingdings" pitchFamily="2" charset="2"/>
              <a:buChar char="Ø"/>
            </a:pPr>
            <a:endParaRPr lang="ru-RU" sz="2000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7568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900igr.net/datai/pedagogika/Priznaki-uchitelja/0001-002-Priznaki-uchitelj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16" y="29058"/>
            <a:ext cx="9342744" cy="68289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://susanin.udm.ru/upload/resize_cache/iblock/e11/469_1000_1/e11253f618118136438cb054e0a6885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83" y="1844824"/>
            <a:ext cx="3926011" cy="26117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www.kramatorsk.info/image/560/news_region/chp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7785" y="2614694"/>
            <a:ext cx="4536504" cy="32322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83568" y="836712"/>
            <a:ext cx="705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Comic Sans MS" pitchFamily="66" charset="0"/>
              </a:rPr>
              <a:t>Прием </a:t>
            </a:r>
            <a:r>
              <a:rPr lang="ru-RU" sz="2400" b="1" dirty="0" err="1" smtClean="0">
                <a:latin typeface="Comic Sans MS" pitchFamily="66" charset="0"/>
              </a:rPr>
              <a:t>пищи,сон</a:t>
            </a:r>
            <a:r>
              <a:rPr lang="ru-RU" sz="2400" b="1" dirty="0" smtClean="0">
                <a:latin typeface="Comic Sans MS" pitchFamily="66" charset="0"/>
              </a:rPr>
              <a:t>.</a:t>
            </a:r>
            <a:endParaRPr lang="ru-RU" sz="2400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7568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900igr.net/datai/pedagogika/Priznaki-uchitelja/0001-002-Priznaki-uchitelj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16" y="29058"/>
            <a:ext cx="9342744" cy="68289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3528" y="548680"/>
            <a:ext cx="856895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Comic Sans MS" pitchFamily="66" charset="0"/>
              </a:rPr>
              <a:t>Во время обеда и слова, и тон, и улыбка воспитателя должны способствовать созданию комфортного психологического климата в группе. В то же время дети осваивают элементарные этические нормы, а произнесенные педагогом названия ингредиентов блюд развивают их словарный запас.</a:t>
            </a:r>
          </a:p>
          <a:p>
            <a:r>
              <a:rPr lang="ru-RU" sz="2400" b="1" dirty="0">
                <a:latin typeface="Comic Sans MS" pitchFamily="66" charset="0"/>
              </a:rPr>
              <a:t>Подготовка ко сну также предусматривает речевое взаимодействие с детьми. Как правило, они засыпают не </a:t>
            </a:r>
            <a:r>
              <a:rPr lang="ru-RU" sz="2400" b="1" u="sng" dirty="0">
                <a:latin typeface="Comic Sans MS" pitchFamily="66" charset="0"/>
              </a:rPr>
              <a:t>сразу</a:t>
            </a:r>
            <a:r>
              <a:rPr lang="ru-RU" sz="2400" b="1" dirty="0">
                <a:latin typeface="Comic Sans MS" pitchFamily="66" charset="0"/>
              </a:rPr>
              <a:t>: приходится прочитать им сказку, с мягкой настойчивостью попросить тишины, спеть колыбельную песенку. Здесь большое значение имеет мелодичность и </a:t>
            </a:r>
            <a:r>
              <a:rPr lang="ru-RU" sz="2400" b="1" dirty="0" err="1">
                <a:latin typeface="Comic Sans MS" pitchFamily="66" charset="0"/>
              </a:rPr>
              <a:t>суггестивность</a:t>
            </a:r>
            <a:r>
              <a:rPr lang="ru-RU" sz="2400" b="1" dirty="0">
                <a:latin typeface="Comic Sans MS" pitchFamily="66" charset="0"/>
              </a:rPr>
              <a:t> речи воспитателя.</a:t>
            </a:r>
          </a:p>
        </p:txBody>
      </p:sp>
    </p:spTree>
    <p:extLst>
      <p:ext uri="{BB962C8B-B14F-4D97-AF65-F5344CB8AC3E}">
        <p14:creationId xmlns="" xmlns:p14="http://schemas.microsoft.com/office/powerpoint/2010/main" val="57568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900igr.net/datai/pedagogika/Priznaki-uchitelja/0001-002-Priznaki-uchitelj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16" y="29058"/>
            <a:ext cx="9342744" cy="68289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7544" y="1052736"/>
            <a:ext cx="7560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Comic Sans MS" pitchFamily="66" charset="0"/>
              </a:rPr>
              <a:t>Вторая половина дня</a:t>
            </a:r>
          </a:p>
        </p:txBody>
      </p:sp>
      <p:pic>
        <p:nvPicPr>
          <p:cNvPr id="9218" name="Picture 2" descr="http://redate.ru/wp-content/uploads/2015/09/2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52846"/>
            <a:ext cx="4723200" cy="31217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tmndetsady.ru/upload/news/orig_d19767e146e394d54ba2c8eb6c3b045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535" y="3212976"/>
            <a:ext cx="3960440" cy="297033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57568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900igr.net/datai/pedagogika/Priznaki-uchitelja/0001-002-Priznaki-uchitelj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16" y="29058"/>
            <a:ext cx="9342744" cy="68289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520" y="548680"/>
            <a:ext cx="878497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>
                <a:latin typeface="Comic Sans MS" pitchFamily="66" charset="0"/>
              </a:rPr>
              <a:t>Вторая половина дня</a:t>
            </a:r>
          </a:p>
          <a:p>
            <a:r>
              <a:rPr lang="ru-RU" sz="2000" b="1" dirty="0">
                <a:latin typeface="Comic Sans MS" pitchFamily="66" charset="0"/>
              </a:rPr>
              <a:t>После полдника, как правило, проводятся подвижные игры, игры-драматизации или прогулка. Часто воспитатель готовит детей к различным праздникам, разучивает с ними стихи, песни. Здесь он демонстрирует не только речевое, но и вокальное мастерство, умение имитировать голоса разных персонажей и животных, что требует дополнительной </a:t>
            </a:r>
            <a:r>
              <a:rPr lang="ru-RU" sz="2000" b="1" dirty="0" err="1">
                <a:latin typeface="Comic Sans MS" pitchFamily="66" charset="0"/>
              </a:rPr>
              <a:t>голосо</a:t>
            </a:r>
            <a:r>
              <a:rPr lang="ru-RU" sz="2000" b="1" dirty="0">
                <a:latin typeface="Comic Sans MS" pitchFamily="66" charset="0"/>
              </a:rPr>
              <a:t>-речевой подготовки.</a:t>
            </a:r>
          </a:p>
          <a:p>
            <a:r>
              <a:rPr lang="ru-RU" sz="2000" b="1" dirty="0">
                <a:latin typeface="Comic Sans MS" pitchFamily="66" charset="0"/>
              </a:rPr>
              <a:t>Во второй половине дня детей начинают постепенно забирать родители, и с каждым из них воспитатель проводит беседу, комментирует поведение ребенка, делится своими наблюдениями, дает советы, рекомендации. Общение с родителями требует от педагога безукоризненного владения своим голосом: ничто не должно показать усталость или тревогу, иначе ухудшится коммуникативное взаимодействие между участниками образовательных отношений.</a:t>
            </a:r>
          </a:p>
        </p:txBody>
      </p:sp>
    </p:spTree>
    <p:extLst>
      <p:ext uri="{BB962C8B-B14F-4D97-AF65-F5344CB8AC3E}">
        <p14:creationId xmlns="" xmlns:p14="http://schemas.microsoft.com/office/powerpoint/2010/main" val="57568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900igr.net/datai/pedagogika/Priznaki-uchitelja/0001-002-Priznaki-uchitelj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16" y="29058"/>
            <a:ext cx="9342744" cy="68289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83568" y="1052736"/>
            <a:ext cx="777686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Comic Sans MS" pitchFamily="66" charset="0"/>
              </a:rPr>
              <a:t>Для снижения </a:t>
            </a:r>
            <a:r>
              <a:rPr lang="ru-RU" sz="2000" b="1" dirty="0" err="1">
                <a:latin typeface="Comic Sans MS" pitchFamily="66" charset="0"/>
              </a:rPr>
              <a:t>голосо</a:t>
            </a:r>
            <a:r>
              <a:rPr lang="ru-RU" sz="2000" b="1" dirty="0">
                <a:latin typeface="Comic Sans MS" pitchFamily="66" charset="0"/>
              </a:rPr>
              <a:t>-речевой нагрузки в конце рабочего </a:t>
            </a:r>
            <a:r>
              <a:rPr lang="ru-RU" sz="2000" b="1" u="sng" dirty="0">
                <a:latin typeface="Comic Sans MS" pitchFamily="66" charset="0"/>
              </a:rPr>
              <a:t>дня</a:t>
            </a:r>
            <a:r>
              <a:rPr lang="ru-RU" sz="2000" b="1" dirty="0">
                <a:latin typeface="Comic Sans MS" pitchFamily="66" charset="0"/>
              </a:rPr>
              <a:t>:</a:t>
            </a:r>
          </a:p>
          <a:p>
            <a:r>
              <a:rPr lang="ru-RU" sz="2000" b="1" dirty="0">
                <a:latin typeface="Comic Sans MS" pitchFamily="66" charset="0"/>
              </a:rPr>
              <a:t>• организуйте с детьми тихую игру или почитайте сказку;</a:t>
            </a:r>
          </a:p>
          <a:p>
            <a:r>
              <a:rPr lang="ru-RU" sz="2000" b="1" dirty="0">
                <a:latin typeface="Comic Sans MS" pitchFamily="66" charset="0"/>
              </a:rPr>
              <a:t>• предложите им вспомнить названия овощей, фруктов, предметов мебели или подвести итоги дня;</a:t>
            </a:r>
          </a:p>
          <a:p>
            <a:r>
              <a:rPr lang="ru-RU" sz="2000" b="1" dirty="0">
                <a:latin typeface="Comic Sans MS" pitchFamily="66" charset="0"/>
              </a:rPr>
              <a:t>• выполните упражнения на релаксацию.</a:t>
            </a:r>
          </a:p>
          <a:p>
            <a:r>
              <a:rPr lang="ru-RU" sz="2000" b="1" dirty="0">
                <a:latin typeface="Comic Sans MS" pitchFamily="66" charset="0"/>
              </a:rPr>
              <a:t>Умение проводить тихие игры с дошкольниками и </a:t>
            </a:r>
            <a:r>
              <a:rPr lang="ru-RU" sz="2000" b="1" dirty="0" err="1">
                <a:latin typeface="Comic Sans MS" pitchFamily="66" charset="0"/>
              </a:rPr>
              <a:t>саморелаксацию</a:t>
            </a:r>
            <a:r>
              <a:rPr lang="ru-RU" sz="2000" b="1" dirty="0">
                <a:latin typeface="Comic Sans MS" pitchFamily="66" charset="0"/>
              </a:rPr>
              <a:t> позволят снизить усталость, следовательно, уменьшить напряжение голосового аппарата.</a:t>
            </a:r>
          </a:p>
          <a:p>
            <a:r>
              <a:rPr lang="ru-RU" sz="2000" b="1" dirty="0">
                <a:latin typeface="Comic Sans MS" pitchFamily="66" charset="0"/>
              </a:rPr>
              <a:t>Таким образом, в течение всего рабочего дня воспитатель испытывает большую </a:t>
            </a:r>
            <a:r>
              <a:rPr lang="ru-RU" sz="2000" b="1" dirty="0" err="1">
                <a:latin typeface="Comic Sans MS" pitchFamily="66" charset="0"/>
              </a:rPr>
              <a:t>голосо</a:t>
            </a:r>
            <a:r>
              <a:rPr lang="ru-RU" sz="2000" b="1" dirty="0">
                <a:latin typeface="Comic Sans MS" pitchFamily="66" charset="0"/>
              </a:rPr>
              <a:t>-речевую нагрузку.</a:t>
            </a:r>
          </a:p>
        </p:txBody>
      </p:sp>
    </p:spTree>
    <p:extLst>
      <p:ext uri="{BB962C8B-B14F-4D97-AF65-F5344CB8AC3E}">
        <p14:creationId xmlns="" xmlns:p14="http://schemas.microsoft.com/office/powerpoint/2010/main" val="320127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900igr.net/datai/pedagogika/Priznaki-uchitelja/0001-002-Priznaki-uchitelj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16" y="29058"/>
            <a:ext cx="9342744" cy="68289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9552" y="908720"/>
            <a:ext cx="799288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Comic Sans MS" pitchFamily="66" charset="0"/>
              </a:rPr>
              <a:t>Поэтому для полноценной реализации коммуникативной функции в профессиональной деятельности воспитателям нужно запомнить и выполнять несложные </a:t>
            </a:r>
            <a:r>
              <a:rPr lang="ru-RU" sz="2000" b="1" u="sng" dirty="0">
                <a:latin typeface="Comic Sans MS" pitchFamily="66" charset="0"/>
              </a:rPr>
              <a:t>правила</a:t>
            </a:r>
            <a:r>
              <a:rPr lang="ru-RU" sz="2000" b="1" dirty="0">
                <a:latin typeface="Comic Sans MS" pitchFamily="66" charset="0"/>
              </a:rPr>
              <a:t>:</a:t>
            </a:r>
          </a:p>
          <a:p>
            <a:r>
              <a:rPr lang="ru-RU" sz="2000" b="1" dirty="0">
                <a:latin typeface="Comic Sans MS" pitchFamily="66" charset="0"/>
              </a:rPr>
              <a:t>• следить за своим здоровьем;</a:t>
            </a:r>
          </a:p>
          <a:p>
            <a:r>
              <a:rPr lang="ru-RU" sz="2000" b="1" dirty="0">
                <a:latin typeface="Comic Sans MS" pitchFamily="66" charset="0"/>
              </a:rPr>
              <a:t>• соблюдать правила гигиены голоса;</a:t>
            </a:r>
          </a:p>
          <a:p>
            <a:r>
              <a:rPr lang="ru-RU" sz="2000" b="1" dirty="0">
                <a:latin typeface="Comic Sans MS" pitchFamily="66" charset="0"/>
              </a:rPr>
              <a:t>• контролировать </a:t>
            </a:r>
            <a:r>
              <a:rPr lang="ru-RU" sz="2000" b="1" dirty="0" err="1">
                <a:latin typeface="Comic Sans MS" pitchFamily="66" charset="0"/>
              </a:rPr>
              <a:t>голосо</a:t>
            </a:r>
            <a:r>
              <a:rPr lang="ru-RU" sz="2000" b="1" dirty="0">
                <a:latin typeface="Comic Sans MS" pitchFamily="66" charset="0"/>
              </a:rPr>
              <a:t>-речевую нагрузку в течение дня: использовать </a:t>
            </a:r>
            <a:r>
              <a:rPr lang="ru-RU" sz="2000" b="1" i="1" dirty="0">
                <a:latin typeface="Comic Sans MS" pitchFamily="66" charset="0"/>
              </a:rPr>
              <a:t>«педагогические уловки»</a:t>
            </a:r>
            <a:r>
              <a:rPr lang="ru-RU" sz="2000" b="1" dirty="0">
                <a:latin typeface="Comic Sans MS" pitchFamily="66" charset="0"/>
              </a:rPr>
              <a:t>, давать отдых </a:t>
            </a:r>
            <a:r>
              <a:rPr lang="ru-RU" sz="2000" b="1" dirty="0" err="1">
                <a:latin typeface="Comic Sans MS" pitchFamily="66" charset="0"/>
              </a:rPr>
              <a:t>голосо</a:t>
            </a:r>
            <a:r>
              <a:rPr lang="ru-RU" sz="2000" b="1" dirty="0">
                <a:latin typeface="Comic Sans MS" pitchFamily="66" charset="0"/>
              </a:rPr>
              <a:t>-речевому аппарату;</a:t>
            </a:r>
          </a:p>
          <a:p>
            <a:r>
              <a:rPr lang="ru-RU" sz="2000" b="1" dirty="0">
                <a:latin typeface="Comic Sans MS" pitchFamily="66" charset="0"/>
              </a:rPr>
              <a:t>• не злоупотреблять повышенным тоном, подбирать интонацию адекватно педагогической ситуации;</a:t>
            </a:r>
          </a:p>
          <a:p>
            <a:r>
              <a:rPr lang="ru-RU" sz="2000" b="1" dirty="0">
                <a:latin typeface="Comic Sans MS" pitchFamily="66" charset="0"/>
              </a:rPr>
              <a:t>• проводить </a:t>
            </a:r>
            <a:r>
              <a:rPr lang="ru-RU" sz="2000" b="1">
                <a:latin typeface="Comic Sans MS" pitchFamily="66" charset="0"/>
              </a:rPr>
              <a:t>релаксационные </a:t>
            </a:r>
            <a:r>
              <a:rPr lang="ru-RU" sz="2000" b="1" smtClean="0">
                <a:latin typeface="Comic Sans MS" pitchFamily="66" charset="0"/>
              </a:rPr>
              <a:t>минутки.</a:t>
            </a:r>
            <a:endParaRPr lang="ru-RU" sz="2000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0127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900igr.net/datai/pedagogika/Priznaki-uchitelja/0001-002-Priznaki-uchitelj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16" y="29058"/>
            <a:ext cx="9342744" cy="68289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9552" y="548680"/>
            <a:ext cx="7848872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>
                <a:latin typeface="Comic Sans MS" pitchFamily="66" charset="0"/>
              </a:rPr>
              <a:t>ПРАВИЛА СОБЛЮДЕНИЯ ГИГИЕНЫ ГОЛОСА ДЛЯ ВОСПИТАТЕЛЕЙ:</a:t>
            </a:r>
          </a:p>
          <a:p>
            <a:r>
              <a:rPr lang="ru-RU" sz="2000" b="1" dirty="0">
                <a:latin typeface="Comic Sans MS" pitchFamily="66" charset="0"/>
              </a:rPr>
              <a:t>• поддерживайте постоянно голосовую форму, не допускайте охриплости или неестественного звучания голоса;</a:t>
            </a:r>
          </a:p>
          <a:p>
            <a:r>
              <a:rPr lang="ru-RU" sz="2000" b="1" dirty="0">
                <a:latin typeface="Comic Sans MS" pitchFamily="66" charset="0"/>
              </a:rPr>
              <a:t>• научитесь отличать неполадки в голосовом аппарате вследствие простуды от неправильного голосообразования;</a:t>
            </a:r>
          </a:p>
          <a:p>
            <a:r>
              <a:rPr lang="ru-RU" sz="2000" b="1" dirty="0">
                <a:latin typeface="Comic Sans MS" pitchFamily="66" charset="0"/>
              </a:rPr>
              <a:t>• избегайте повышенной </a:t>
            </a:r>
            <a:r>
              <a:rPr lang="ru-RU" sz="2000" b="1" dirty="0" err="1">
                <a:latin typeface="Comic Sans MS" pitchFamily="66" charset="0"/>
              </a:rPr>
              <a:t>голосо</a:t>
            </a:r>
            <a:r>
              <a:rPr lang="ru-RU" sz="2000" b="1" dirty="0">
                <a:latin typeface="Comic Sans MS" pitchFamily="66" charset="0"/>
              </a:rPr>
              <a:t>-речевой нагрузки даже в состоянии легкой простуды;</a:t>
            </a:r>
          </a:p>
          <a:p>
            <a:r>
              <a:rPr lang="ru-RU" sz="2000" b="1" dirty="0">
                <a:latin typeface="Comic Sans MS" pitchFamily="66" charset="0"/>
              </a:rPr>
              <a:t>• соблюдайте правила нервно-психической гигиены, включающей мероприятия по снятию эмоционального напряжения, мышечному </a:t>
            </a:r>
            <a:r>
              <a:rPr lang="ru-RU" sz="2000" b="1" dirty="0" smtClean="0">
                <a:latin typeface="Comic Sans MS" pitchFamily="66" charset="0"/>
              </a:rPr>
              <a:t> </a:t>
            </a:r>
            <a:r>
              <a:rPr lang="ru-RU" sz="2000" b="1" dirty="0">
                <a:latin typeface="Comic Sans MS" pitchFamily="66" charset="0"/>
              </a:rPr>
              <a:t>расслаблению и регуляции общего мышечного тонуса и поддержанию положительного психоэмоционального состояния;</a:t>
            </a:r>
          </a:p>
          <a:p>
            <a:r>
              <a:rPr lang="ru-RU" sz="2000" b="1" dirty="0">
                <a:latin typeface="Comic Sans MS" pitchFamily="66" charset="0"/>
              </a:rPr>
              <a:t>• говорите динамично, голос должен быть достаточно громким, с удобной высотой </a:t>
            </a:r>
            <a:r>
              <a:rPr lang="ru-RU" sz="2000" b="1" dirty="0" smtClean="0">
                <a:latin typeface="Comic Sans MS" pitchFamily="66" charset="0"/>
              </a:rPr>
              <a:t>тона</a:t>
            </a:r>
            <a:endParaRPr lang="ru-RU" sz="2000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0127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1172</Words>
  <Application>Microsoft Office PowerPoint</Application>
  <PresentationFormat>Экран (4:3)</PresentationFormat>
  <Paragraphs>71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Ирина</cp:lastModifiedBy>
  <cp:revision>15</cp:revision>
  <dcterms:created xsi:type="dcterms:W3CDTF">2017-01-14T19:02:42Z</dcterms:created>
  <dcterms:modified xsi:type="dcterms:W3CDTF">2017-03-22T10:01:33Z</dcterms:modified>
</cp:coreProperties>
</file>